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Helvetica Neue" panose="020B0604020202020204" charset="0"/>
      <p:regular r:id="rId9"/>
      <p:bold r:id="rId10"/>
      <p:italic r:id="rId11"/>
      <p:boldItalic r:id="rId12"/>
    </p:embeddedFont>
    <p:embeddedFont>
      <p:font typeface="Libre Franklin" panose="020F0502020204030204" pitchFamily="2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  <p:embeddedFont>
      <p:font typeface="Titillium Web" panose="00000500000000000000" pitchFamily="2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67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6+iY3DUWg1DSiamY6Ezt9GBOK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  <p:guide pos="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5" Type="http://schemas.openxmlformats.org/officeDocument/2006/relationships/viewProps" Target="viewProps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850a9717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24850a9717a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073b4c4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25073b4c4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073b4c49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5073b4c49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073b4c49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25073b4c49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6"/>
          <p:cNvSpPr txBox="1">
            <a:spLocks noGrp="1"/>
          </p:cNvSpPr>
          <p:nvPr>
            <p:ph type="sldNum" idx="12"/>
          </p:nvPr>
        </p:nvSpPr>
        <p:spPr>
          <a:xfrm>
            <a:off x="8933258" y="5241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0" name="Google Shape;10;p36" descr="Immagine che contiene luce, traffico, rosso, vi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89"/>
          </a:xfrm>
          <a:prstGeom prst="rect">
            <a:avLst/>
          </a:prstGeom>
          <a:solidFill>
            <a:srgbClr val="383B53"/>
          </a:solidFill>
          <a:ln>
            <a:noFill/>
          </a:ln>
        </p:spPr>
      </p:pic>
      <p:pic>
        <p:nvPicPr>
          <p:cNvPr id="11" name="Google Shape;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7462" y="1817522"/>
            <a:ext cx="2789075" cy="544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36"/>
          <p:cNvCxnSpPr/>
          <p:nvPr/>
        </p:nvCxnSpPr>
        <p:spPr>
          <a:xfrm>
            <a:off x="3336000" y="2571750"/>
            <a:ext cx="2472000" cy="0"/>
          </a:xfrm>
          <a:prstGeom prst="straightConnector1">
            <a:avLst/>
          </a:prstGeom>
          <a:noFill/>
          <a:ln w="28575" cap="flat" cmpd="sng">
            <a:solidFill>
              <a:srgbClr val="FE207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a01 Pagina Generale 4">
  <p:cSld name="TITLE_5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2d2bac6fa4_0_104"/>
          <p:cNvSpPr txBox="1">
            <a:spLocks noGrp="1"/>
          </p:cNvSpPr>
          <p:nvPr>
            <p:ph type="sldNum" idx="12"/>
          </p:nvPr>
        </p:nvSpPr>
        <p:spPr>
          <a:xfrm>
            <a:off x="8933258" y="5241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45" name="Google Shape;45;g22d2bac6fa4_0_104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FF0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46" name="Google Shape;46;g22d2bac6fa4_0_104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g22d2bac6fa4_0_104"/>
          <p:cNvSpPr txBox="1">
            <a:spLocks noGrp="1"/>
          </p:cNvSpPr>
          <p:nvPr>
            <p:ph type="title"/>
          </p:nvPr>
        </p:nvSpPr>
        <p:spPr>
          <a:xfrm>
            <a:off x="427891" y="102394"/>
            <a:ext cx="83835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tillium Web"/>
              <a:buNone/>
              <a:defRPr sz="17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2d8bf1738e_2_102"/>
          <p:cNvSpPr txBox="1">
            <a:spLocks noGrp="1"/>
          </p:cNvSpPr>
          <p:nvPr>
            <p:ph type="title"/>
          </p:nvPr>
        </p:nvSpPr>
        <p:spPr>
          <a:xfrm>
            <a:off x="624475" y="114565"/>
            <a:ext cx="78951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2A2E4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g22d8bf1738e_2_102"/>
          <p:cNvSpPr txBox="1">
            <a:spLocks noGrp="1"/>
          </p:cNvSpPr>
          <p:nvPr>
            <p:ph type="body" idx="1"/>
          </p:nvPr>
        </p:nvSpPr>
        <p:spPr>
          <a:xfrm>
            <a:off x="3769605" y="1793777"/>
            <a:ext cx="4549800" cy="1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2A2E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g22d8bf1738e_2_10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22d8bf1738e_2_10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g22d8bf1738e_2_102"/>
          <p:cNvSpPr txBox="1">
            <a:spLocks noGrp="1"/>
          </p:cNvSpPr>
          <p:nvPr>
            <p:ph type="sldNum" idx="12"/>
          </p:nvPr>
        </p:nvSpPr>
        <p:spPr>
          <a:xfrm>
            <a:off x="8519529" y="4635275"/>
            <a:ext cx="337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CUSTOM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7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FF0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" name="Google Shape;15;p37"/>
          <p:cNvSpPr txBox="1"/>
          <p:nvPr/>
        </p:nvSpPr>
        <p:spPr>
          <a:xfrm>
            <a:off x="373872" y="139685"/>
            <a:ext cx="64866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Indice</a:t>
            </a:r>
            <a:endParaRPr sz="1600" b="1" i="0" u="none" strike="noStrike" cap="none">
              <a:solidFill>
                <a:srgbClr val="292C3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6" name="Google Shape;16;p37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7"/>
          <p:cNvSpPr/>
          <p:nvPr/>
        </p:nvSpPr>
        <p:spPr>
          <a:xfrm>
            <a:off x="576000" y="769500"/>
            <a:ext cx="8568000" cy="36045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CUSTOM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0"/>
          <p:cNvSpPr/>
          <p:nvPr/>
        </p:nvSpPr>
        <p:spPr>
          <a:xfrm>
            <a:off x="8289000" y="4397925"/>
            <a:ext cx="803700" cy="6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itolo">
  <p:cSld name="BLANK_1_1">
    <p:bg>
      <p:bgPr>
        <a:solidFill>
          <a:srgbClr val="292C3B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1f8850c7afe_9_4" descr="Immagine che contiene luce, traffico, rosso, via&#10;&#10;Descrizione generata automaticamente"/>
          <p:cNvPicPr preferRelativeResize="0"/>
          <p:nvPr/>
        </p:nvPicPr>
        <p:blipFill rotWithShape="1">
          <a:blip r:embed="rId2">
            <a:alphaModFix amt="47000"/>
          </a:blip>
          <a:srcRect/>
          <a:stretch/>
        </p:blipFill>
        <p:spPr>
          <a:xfrm>
            <a:off x="0" y="0"/>
            <a:ext cx="9144000" cy="5143489"/>
          </a:xfrm>
          <a:prstGeom prst="rect">
            <a:avLst/>
          </a:prstGeom>
          <a:solidFill>
            <a:srgbClr val="383B53"/>
          </a:solidFill>
          <a:ln>
            <a:noFill/>
          </a:ln>
        </p:spPr>
      </p:pic>
      <p:sp>
        <p:nvSpPr>
          <p:cNvPr id="22" name="Google Shape;22;g1f8850c7afe_9_4"/>
          <p:cNvSpPr txBox="1">
            <a:spLocks noGrp="1"/>
          </p:cNvSpPr>
          <p:nvPr>
            <p:ph type="subTitle" idx="1"/>
          </p:nvPr>
        </p:nvSpPr>
        <p:spPr>
          <a:xfrm>
            <a:off x="1777350" y="2153400"/>
            <a:ext cx="5589300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None/>
              <a:defRPr sz="20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ina General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sldNum" idx="12"/>
          </p:nvPr>
        </p:nvSpPr>
        <p:spPr>
          <a:xfrm>
            <a:off x="8933258" y="5241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25" name="Google Shape;25;p38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FF0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6" name="Google Shape;26;p38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38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ttoCapitolo 02">
  <p:cSld name="BLANK_1_1_1_1">
    <p:bg>
      <p:bgPr>
        <a:solidFill>
          <a:srgbClr val="292C3B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2d8bf1738e_0_36"/>
          <p:cNvSpPr txBox="1">
            <a:spLocks noGrp="1"/>
          </p:cNvSpPr>
          <p:nvPr>
            <p:ph type="body" idx="1"/>
          </p:nvPr>
        </p:nvSpPr>
        <p:spPr>
          <a:xfrm>
            <a:off x="2004150" y="2310600"/>
            <a:ext cx="51357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  <a:defRPr sz="20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2d8bf1738e_0_36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292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" name="Google Shape;31;g22d8bf1738e_0_36"/>
          <p:cNvSpPr/>
          <p:nvPr/>
        </p:nvSpPr>
        <p:spPr>
          <a:xfrm>
            <a:off x="7752750" y="4220300"/>
            <a:ext cx="1318800" cy="858600"/>
          </a:xfrm>
          <a:prstGeom prst="rect">
            <a:avLst/>
          </a:prstGeom>
          <a:solidFill>
            <a:srgbClr val="292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>
  <p:cSld name="BLANK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9" descr="Immagine che contiene luce, traffico, rosso, vi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89"/>
          </a:xfrm>
          <a:prstGeom prst="rect">
            <a:avLst/>
          </a:prstGeom>
          <a:solidFill>
            <a:srgbClr val="383B53"/>
          </a:solidFill>
          <a:ln>
            <a:noFill/>
          </a:ln>
        </p:spPr>
      </p:pic>
      <p:sp>
        <p:nvSpPr>
          <p:cNvPr id="34" name="Google Shape;34;p39"/>
          <p:cNvSpPr txBox="1"/>
          <p:nvPr/>
        </p:nvSpPr>
        <p:spPr>
          <a:xfrm>
            <a:off x="1646850" y="2433150"/>
            <a:ext cx="5850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GRAZIE</a:t>
            </a:r>
            <a:endParaRPr sz="2000" b="0" i="0" u="none" strike="noStrike" cap="non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ttoCapitolo 01">
  <p:cSld name="BLANK_1_1_1">
    <p:bg>
      <p:bgPr>
        <a:solidFill>
          <a:srgbClr val="292C3B">
            <a:alpha val="80000"/>
          </a:srgbClr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2d8bf1738e_0_29"/>
          <p:cNvSpPr txBox="1">
            <a:spLocks noGrp="1"/>
          </p:cNvSpPr>
          <p:nvPr>
            <p:ph type="body" idx="1"/>
          </p:nvPr>
        </p:nvSpPr>
        <p:spPr>
          <a:xfrm>
            <a:off x="2004150" y="2310600"/>
            <a:ext cx="51357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tillium Web"/>
              <a:buChar char="●"/>
              <a:defRPr sz="20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g22d8bf1738e_0_29"/>
          <p:cNvSpPr/>
          <p:nvPr/>
        </p:nvSpPr>
        <p:spPr>
          <a:xfrm>
            <a:off x="7752750" y="4220300"/>
            <a:ext cx="1318800" cy="858600"/>
          </a:xfrm>
          <a:prstGeom prst="rect">
            <a:avLst/>
          </a:prstGeom>
          <a:solidFill>
            <a:srgbClr val="5456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ina Generale 1">
  <p:cSld name="TITLE_6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2d8bf1738e_0_46"/>
          <p:cNvSpPr txBox="1">
            <a:spLocks noGrp="1"/>
          </p:cNvSpPr>
          <p:nvPr>
            <p:ph type="sldNum" idx="12"/>
          </p:nvPr>
        </p:nvSpPr>
        <p:spPr>
          <a:xfrm>
            <a:off x="8933258" y="5241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40" name="Google Shape;40;g22d8bf1738e_0_46"/>
          <p:cNvSpPr/>
          <p:nvPr/>
        </p:nvSpPr>
        <p:spPr>
          <a:xfrm>
            <a:off x="0" y="0"/>
            <a:ext cx="216000" cy="5143500"/>
          </a:xfrm>
          <a:prstGeom prst="rect">
            <a:avLst/>
          </a:prstGeom>
          <a:solidFill>
            <a:srgbClr val="292C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41" name="Google Shape;41;g22d8bf1738e_0_46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g22d8bf1738e_0_46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C3B"/>
              </a:buClr>
              <a:buSzPts val="1600"/>
              <a:buFont typeface="Titillium Web"/>
              <a:buNone/>
              <a:defRPr sz="1600" b="1" i="0" u="none" strike="noStrike" cap="none">
                <a:solidFill>
                  <a:srgbClr val="292C3B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606382" y="4630850"/>
            <a:ext cx="352175" cy="36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5"/>
          <p:cNvSpPr txBox="1"/>
          <p:nvPr/>
        </p:nvSpPr>
        <p:spPr>
          <a:xfrm>
            <a:off x="8631869" y="4663137"/>
            <a:ext cx="3012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it" sz="800" b="1" i="0" u="none" strike="noStrike" cap="non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‹N›</a:t>
            </a:fld>
            <a:endParaRPr sz="800" b="1" i="0" u="none" strike="noStrike" cap="non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orient="horz" pos="136">
          <p15:clr>
            <a:srgbClr val="EA4335"/>
          </p15:clr>
        </p15:guide>
        <p15:guide id="4" pos="136">
          <p15:clr>
            <a:srgbClr val="EA4335"/>
          </p15:clr>
        </p15:guide>
        <p15:guide id="5" orient="horz" pos="3104">
          <p15:clr>
            <a:srgbClr val="EA4335"/>
          </p15:clr>
        </p15:guide>
        <p15:guide id="6" pos="562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fiber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/>
        </p:nvSpPr>
        <p:spPr>
          <a:xfrm>
            <a:off x="1646850" y="2781345"/>
            <a:ext cx="58503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attivare la connessione in fibra ottica FTTH </a:t>
            </a:r>
            <a:endParaRPr sz="2000"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Open Fiber</a:t>
            </a:r>
            <a:endParaRPr sz="2000" b="0" i="0" u="none" strike="noStrike" cap="non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850a9717a_0_226"/>
          <p:cNvSpPr/>
          <p:nvPr/>
        </p:nvSpPr>
        <p:spPr>
          <a:xfrm>
            <a:off x="214550" y="479975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4850a9717a_0_226"/>
          <p:cNvSpPr/>
          <p:nvPr/>
        </p:nvSpPr>
        <p:spPr>
          <a:xfrm>
            <a:off x="214550" y="1644691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24850a9717a_0_226"/>
          <p:cNvSpPr/>
          <p:nvPr/>
        </p:nvSpPr>
        <p:spPr>
          <a:xfrm>
            <a:off x="214550" y="2809407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4850a9717a_0_226"/>
          <p:cNvSpPr/>
          <p:nvPr/>
        </p:nvSpPr>
        <p:spPr>
          <a:xfrm>
            <a:off x="214550" y="3974091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24850a9717a_0_226"/>
          <p:cNvSpPr txBox="1"/>
          <p:nvPr/>
        </p:nvSpPr>
        <p:spPr>
          <a:xfrm>
            <a:off x="817800" y="684000"/>
            <a:ext cx="2571900" cy="2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648000" bIns="1080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Visita il nostro sito </a:t>
            </a:r>
            <a:r>
              <a:rPr lang="it" sz="1200" u="sng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openfiber.it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Accedi alla sezione </a:t>
            </a: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Verifica Copertura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 per scoprire se la rete FTTH è disponibile presso 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il tuo civico.</a:t>
            </a:r>
            <a:endParaRPr sz="1100" b="1" i="0" u="none" strike="noStrike" cap="none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8" name="Google Shape;68;g24850a9717a_0_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075" y="684000"/>
            <a:ext cx="5379927" cy="4507849"/>
          </a:xfrm>
          <a:prstGeom prst="rect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69" name="Google Shape;69;g24850a9717a_0_2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800" y="810000"/>
            <a:ext cx="167874" cy="16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4850a9717a_0_2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800" y="1651115"/>
            <a:ext cx="167874" cy="167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g24850a9717a_0_226"/>
          <p:cNvCxnSpPr/>
          <p:nvPr/>
        </p:nvCxnSpPr>
        <p:spPr>
          <a:xfrm>
            <a:off x="817800" y="1443882"/>
            <a:ext cx="2496900" cy="0"/>
          </a:xfrm>
          <a:prstGeom prst="straightConnector1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2" name="Google Shape;72;g24850a9717a_0_226"/>
          <p:cNvSpPr/>
          <p:nvPr/>
        </p:nvSpPr>
        <p:spPr>
          <a:xfrm>
            <a:off x="214550" y="-17"/>
            <a:ext cx="400500" cy="480000"/>
          </a:xfrm>
          <a:prstGeom prst="rect">
            <a:avLst/>
          </a:prstGeom>
          <a:gradFill>
            <a:gsLst>
              <a:gs pos="0">
                <a:srgbClr val="FF0F64"/>
              </a:gs>
              <a:gs pos="93000">
                <a:srgbClr val="FDCEDF"/>
              </a:gs>
              <a:gs pos="100000">
                <a:srgbClr val="FDCED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4850a9717a_0_226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>
                <a:solidFill>
                  <a:schemeClr val="lt1"/>
                </a:solidFill>
              </a:rPr>
              <a:t>1     </a:t>
            </a:r>
            <a:r>
              <a:rPr lang="it"/>
              <a:t>Visita il sito di Open Fiber</a:t>
            </a:r>
            <a:endParaRPr/>
          </a:p>
        </p:txBody>
      </p:sp>
      <p:cxnSp>
        <p:nvCxnSpPr>
          <p:cNvPr id="74" name="Google Shape;74;g24850a9717a_0_226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g24850a9717a_0_226"/>
          <p:cNvSpPr/>
          <p:nvPr/>
        </p:nvSpPr>
        <p:spPr>
          <a:xfrm>
            <a:off x="6984325" y="634075"/>
            <a:ext cx="1221900" cy="314700"/>
          </a:xfrm>
          <a:prstGeom prst="rect">
            <a:avLst/>
          </a:prstGeom>
          <a:noFill/>
          <a:ln w="28575" cap="flat" cmpd="sng">
            <a:solidFill>
              <a:srgbClr val="FE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073b4c49a_0_2"/>
          <p:cNvSpPr txBox="1"/>
          <p:nvPr/>
        </p:nvSpPr>
        <p:spPr>
          <a:xfrm>
            <a:off x="817800" y="684000"/>
            <a:ext cx="2657700" cy="14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648000" bIns="1080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Inserisci i dati richiesti nel form e verifica che il tuo civico sia coperto dalla</a:t>
            </a: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 rete a banda ultralarga 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di Open Fiber.</a:t>
            </a:r>
            <a:endParaRPr sz="1100" b="1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" name="Google Shape;81;g25073b4c49a_0_2"/>
          <p:cNvSpPr/>
          <p:nvPr/>
        </p:nvSpPr>
        <p:spPr>
          <a:xfrm>
            <a:off x="214550" y="479975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5073b4c49a_0_2"/>
          <p:cNvSpPr/>
          <p:nvPr/>
        </p:nvSpPr>
        <p:spPr>
          <a:xfrm>
            <a:off x="214550" y="1644691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5073b4c49a_0_2"/>
          <p:cNvSpPr/>
          <p:nvPr/>
        </p:nvSpPr>
        <p:spPr>
          <a:xfrm>
            <a:off x="214550" y="2809407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25073b4c49a_0_2"/>
          <p:cNvSpPr/>
          <p:nvPr/>
        </p:nvSpPr>
        <p:spPr>
          <a:xfrm>
            <a:off x="214550" y="3974091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25073b4c49a_0_2"/>
          <p:cNvSpPr/>
          <p:nvPr/>
        </p:nvSpPr>
        <p:spPr>
          <a:xfrm>
            <a:off x="214550" y="-17"/>
            <a:ext cx="400500" cy="480000"/>
          </a:xfrm>
          <a:prstGeom prst="rect">
            <a:avLst/>
          </a:prstGeom>
          <a:gradFill>
            <a:gsLst>
              <a:gs pos="0">
                <a:srgbClr val="FF0F64"/>
              </a:gs>
              <a:gs pos="93000">
                <a:srgbClr val="FDCEDF"/>
              </a:gs>
              <a:gs pos="100000">
                <a:srgbClr val="FDCED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g25073b4c49a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4075" y="684000"/>
            <a:ext cx="5379927" cy="4507849"/>
          </a:xfrm>
          <a:prstGeom prst="rect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87" name="Google Shape;87;g25073b4c49a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00" y="810000"/>
            <a:ext cx="167874" cy="1678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5073b4c49a_0_2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>
                <a:solidFill>
                  <a:schemeClr val="lt1"/>
                </a:solidFill>
              </a:rPr>
              <a:t>2     </a:t>
            </a:r>
            <a:r>
              <a:rPr lang="it"/>
              <a:t>Verifica la copertura</a:t>
            </a:r>
            <a:endParaRPr/>
          </a:p>
        </p:txBody>
      </p:sp>
      <p:cxnSp>
        <p:nvCxnSpPr>
          <p:cNvPr id="89" name="Google Shape;89;g25073b4c49a_0_2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g25073b4c49a_0_2"/>
          <p:cNvSpPr/>
          <p:nvPr/>
        </p:nvSpPr>
        <p:spPr>
          <a:xfrm>
            <a:off x="5192525" y="1911750"/>
            <a:ext cx="2523000" cy="1232100"/>
          </a:xfrm>
          <a:prstGeom prst="rect">
            <a:avLst/>
          </a:prstGeom>
          <a:noFill/>
          <a:ln w="28575" cap="flat" cmpd="sng">
            <a:solidFill>
              <a:srgbClr val="FE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073b4c49a_0_10"/>
          <p:cNvSpPr/>
          <p:nvPr/>
        </p:nvSpPr>
        <p:spPr>
          <a:xfrm>
            <a:off x="214550" y="479975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5073b4c49a_0_10"/>
          <p:cNvSpPr/>
          <p:nvPr/>
        </p:nvSpPr>
        <p:spPr>
          <a:xfrm>
            <a:off x="214550" y="1644691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5073b4c49a_0_10"/>
          <p:cNvSpPr/>
          <p:nvPr/>
        </p:nvSpPr>
        <p:spPr>
          <a:xfrm>
            <a:off x="214550" y="2809407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5073b4c49a_0_10"/>
          <p:cNvSpPr/>
          <p:nvPr/>
        </p:nvSpPr>
        <p:spPr>
          <a:xfrm>
            <a:off x="214550" y="3974091"/>
            <a:ext cx="400500" cy="1169400"/>
          </a:xfrm>
          <a:prstGeom prst="rect">
            <a:avLst/>
          </a:prstGeom>
          <a:solidFill>
            <a:srgbClr val="FBE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073b4c49a_0_10"/>
          <p:cNvSpPr/>
          <p:nvPr/>
        </p:nvSpPr>
        <p:spPr>
          <a:xfrm>
            <a:off x="214550" y="-17"/>
            <a:ext cx="400500" cy="480000"/>
          </a:xfrm>
          <a:prstGeom prst="rect">
            <a:avLst/>
          </a:prstGeom>
          <a:gradFill>
            <a:gsLst>
              <a:gs pos="0">
                <a:srgbClr val="FF0F64"/>
              </a:gs>
              <a:gs pos="93000">
                <a:srgbClr val="FDCEDF"/>
              </a:gs>
              <a:gs pos="100000">
                <a:srgbClr val="FDCED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5073b4c49a_0_10"/>
          <p:cNvSpPr txBox="1"/>
          <p:nvPr/>
        </p:nvSpPr>
        <p:spPr>
          <a:xfrm>
            <a:off x="817800" y="684000"/>
            <a:ext cx="28224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648000" bIns="1080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Consulta le </a:t>
            </a: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offerte degli Operatori Partner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 con cui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è possibile attivare il servizio.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1" name="Google Shape;101;g25073b4c49a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4075" y="684000"/>
            <a:ext cx="5379927" cy="4507849"/>
          </a:xfrm>
          <a:prstGeom prst="rect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02" name="Google Shape;102;g25073b4c49a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800" y="810000"/>
            <a:ext cx="167874" cy="167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g25073b4c49a_0_10"/>
          <p:cNvCxnSpPr/>
          <p:nvPr/>
        </p:nvCxnSpPr>
        <p:spPr>
          <a:xfrm>
            <a:off x="817800" y="3231162"/>
            <a:ext cx="2496900" cy="0"/>
          </a:xfrm>
          <a:prstGeom prst="straightConnector1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4" name="Google Shape;104;g25073b4c49a_0_10"/>
          <p:cNvSpPr txBox="1"/>
          <p:nvPr/>
        </p:nvSpPr>
        <p:spPr>
          <a:xfrm>
            <a:off x="817800" y="1964175"/>
            <a:ext cx="26112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Attiva l’abbonamento.</a:t>
            </a:r>
            <a:endParaRPr sz="1200" b="1">
              <a:solidFill>
                <a:srgbClr val="FF0F6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Scegli l’offerta più adatta a te, </a:t>
            </a:r>
            <a:r>
              <a:rPr lang="it" sz="1200" b="1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contatta l’Operatore Partner </a:t>
            </a:r>
            <a:endParaRPr sz="1200" b="1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e richiedi l’attivazione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 del tuo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abbonamento.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" name="Google Shape;105;g25073b4c49a_0_10"/>
          <p:cNvSpPr txBox="1"/>
          <p:nvPr/>
        </p:nvSpPr>
        <p:spPr>
          <a:xfrm>
            <a:off x="817800" y="3434850"/>
            <a:ext cx="26112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Completa l’installazione.</a:t>
            </a:r>
            <a:endParaRPr sz="1200" b="1">
              <a:solidFill>
                <a:srgbClr val="FF0F6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L’Operatore Partner scelto ti contatterà per </a:t>
            </a:r>
            <a:r>
              <a:rPr lang="it" sz="1200" b="1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programmare l’attivazione 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del servizio.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6" name="Google Shape;106;g25073b4c49a_0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800" y="1988560"/>
            <a:ext cx="167874" cy="16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5073b4c49a_0_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800" y="3449685"/>
            <a:ext cx="167874" cy="167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g25073b4c49a_0_10"/>
          <p:cNvCxnSpPr/>
          <p:nvPr/>
        </p:nvCxnSpPr>
        <p:spPr>
          <a:xfrm>
            <a:off x="817800" y="1767474"/>
            <a:ext cx="2496900" cy="0"/>
          </a:xfrm>
          <a:prstGeom prst="straightConnector1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9" name="Google Shape;109;g25073b4c49a_0_10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>
                <a:solidFill>
                  <a:schemeClr val="lt1"/>
                </a:solidFill>
              </a:rPr>
              <a:t>3     </a:t>
            </a:r>
            <a:r>
              <a:rPr lang="it"/>
              <a:t>Sei connesso!</a:t>
            </a:r>
            <a:endParaRPr/>
          </a:p>
        </p:txBody>
      </p:sp>
      <p:cxnSp>
        <p:nvCxnSpPr>
          <p:cNvPr id="110" name="Google Shape;110;g25073b4c49a_0_10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g25073b4c49a_0_10"/>
          <p:cNvSpPr/>
          <p:nvPr/>
        </p:nvSpPr>
        <p:spPr>
          <a:xfrm>
            <a:off x="4762670" y="1225245"/>
            <a:ext cx="1221900" cy="581700"/>
          </a:xfrm>
          <a:prstGeom prst="rect">
            <a:avLst/>
          </a:prstGeom>
          <a:noFill/>
          <a:ln w="28575" cap="flat" cmpd="sng">
            <a:solidFill>
              <a:srgbClr val="FE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073b4c49a_0_30"/>
          <p:cNvSpPr txBox="1"/>
          <p:nvPr/>
        </p:nvSpPr>
        <p:spPr>
          <a:xfrm>
            <a:off x="816425" y="684000"/>
            <a:ext cx="28212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108000" rIns="648000" bIns="1080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>
                <a:solidFill>
                  <a:srgbClr val="FF0F64"/>
                </a:solidFill>
                <a:latin typeface="Nunito"/>
                <a:ea typeface="Nunito"/>
                <a:cs typeface="Nunito"/>
                <a:sym typeface="Nunito"/>
              </a:rPr>
              <a:t>Compila in form</a:t>
            </a: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 per 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essere avvisato quando 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il tuo indirizzo sarà raggiunto dalla fibra 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ottica di Open Fiber.</a:t>
            </a:r>
            <a:endParaRPr sz="12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g25073b4c49a_0_30"/>
          <p:cNvSpPr/>
          <p:nvPr/>
        </p:nvSpPr>
        <p:spPr>
          <a:xfrm>
            <a:off x="214550" y="479975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5073b4c49a_0_30"/>
          <p:cNvSpPr/>
          <p:nvPr/>
        </p:nvSpPr>
        <p:spPr>
          <a:xfrm>
            <a:off x="214550" y="1644691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5073b4c49a_0_30"/>
          <p:cNvSpPr/>
          <p:nvPr/>
        </p:nvSpPr>
        <p:spPr>
          <a:xfrm>
            <a:off x="214550" y="2809407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5073b4c49a_0_30"/>
          <p:cNvSpPr/>
          <p:nvPr/>
        </p:nvSpPr>
        <p:spPr>
          <a:xfrm>
            <a:off x="214550" y="3974091"/>
            <a:ext cx="400500" cy="1169400"/>
          </a:xfrm>
          <a:prstGeom prst="rect">
            <a:avLst/>
          </a:prstGeom>
          <a:solidFill>
            <a:srgbClr val="FDCE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5073b4c49a_0_30"/>
          <p:cNvSpPr/>
          <p:nvPr/>
        </p:nvSpPr>
        <p:spPr>
          <a:xfrm>
            <a:off x="214550" y="-17"/>
            <a:ext cx="400500" cy="480000"/>
          </a:xfrm>
          <a:prstGeom prst="rect">
            <a:avLst/>
          </a:prstGeom>
          <a:gradFill>
            <a:gsLst>
              <a:gs pos="0">
                <a:srgbClr val="FF0F64"/>
              </a:gs>
              <a:gs pos="93000">
                <a:srgbClr val="FDCEDF"/>
              </a:gs>
              <a:gs pos="100000">
                <a:srgbClr val="FDCED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5073b4c49a_0_30"/>
          <p:cNvSpPr txBox="1">
            <a:spLocks noGrp="1"/>
          </p:cNvSpPr>
          <p:nvPr>
            <p:ph type="title"/>
          </p:nvPr>
        </p:nvSpPr>
        <p:spPr>
          <a:xfrm>
            <a:off x="374400" y="119360"/>
            <a:ext cx="5497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it">
                <a:solidFill>
                  <a:schemeClr val="lt1"/>
                </a:solidFill>
              </a:rPr>
              <a:t>4.     </a:t>
            </a:r>
            <a:r>
              <a:rPr lang="it"/>
              <a:t>Non sei connesso!</a:t>
            </a:r>
            <a:endParaRPr/>
          </a:p>
        </p:txBody>
      </p:sp>
      <p:pic>
        <p:nvPicPr>
          <p:cNvPr id="123" name="Google Shape;123;g25073b4c49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4075" y="684000"/>
            <a:ext cx="5379927" cy="4507849"/>
          </a:xfrm>
          <a:prstGeom prst="rect">
            <a:avLst/>
          </a:prstGeom>
          <a:noFill/>
          <a:ln w="9525" cap="flat" cmpd="sng">
            <a:solidFill>
              <a:srgbClr val="FDCEDF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24" name="Google Shape;124;g25073b4c49a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423" y="809451"/>
            <a:ext cx="167874" cy="167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g25073b4c49a_0_30"/>
          <p:cNvCxnSpPr/>
          <p:nvPr/>
        </p:nvCxnSpPr>
        <p:spPr>
          <a:xfrm>
            <a:off x="119000" y="480000"/>
            <a:ext cx="1221900" cy="0"/>
          </a:xfrm>
          <a:prstGeom prst="straightConnector1">
            <a:avLst/>
          </a:prstGeom>
          <a:noFill/>
          <a:ln w="19050" cap="flat" cmpd="sng">
            <a:solidFill>
              <a:srgbClr val="292C3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" name="Google Shape;126;g25073b4c49a_0_30"/>
          <p:cNvSpPr/>
          <p:nvPr/>
        </p:nvSpPr>
        <p:spPr>
          <a:xfrm>
            <a:off x="4919925" y="3816850"/>
            <a:ext cx="3065700" cy="2221500"/>
          </a:xfrm>
          <a:prstGeom prst="rect">
            <a:avLst/>
          </a:prstGeom>
          <a:noFill/>
          <a:ln w="28575" cap="flat" cmpd="sng">
            <a:solidFill>
              <a:srgbClr val="FE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Presentazione su schermo (16:9)</PresentationFormat>
  <Paragraphs>24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Titillium Web</vt:lpstr>
      <vt:lpstr>Calibri</vt:lpstr>
      <vt:lpstr>Nunito</vt:lpstr>
      <vt:lpstr>Libre Franklin</vt:lpstr>
      <vt:lpstr>Arial</vt:lpstr>
      <vt:lpstr>Helvetica Neue</vt:lpstr>
      <vt:lpstr>Trebuchet MS</vt:lpstr>
      <vt:lpstr>Simple Light</vt:lpstr>
      <vt:lpstr>Presentazione standard di PowerPoint</vt:lpstr>
      <vt:lpstr>1     Visita il sito di Open Fiber</vt:lpstr>
      <vt:lpstr>2     Verifica la copertura</vt:lpstr>
      <vt:lpstr>3     Sei connesso!</vt:lpstr>
      <vt:lpstr>4.     Non sei connesso!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Stanco Biancamaria (Open Fiber)</dc:creator>
  <cp:lastModifiedBy>Giorgio Donatelli</cp:lastModifiedBy>
  <cp:revision>1</cp:revision>
  <dcterms:modified xsi:type="dcterms:W3CDTF">2025-10-09T07:06:07Z</dcterms:modified>
</cp:coreProperties>
</file>